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8c454dd83a_6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8c454dd83a_6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8c454dd83a_6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8c454dd83a_6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8c454dd83a_6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8c454dd83a_6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6bb70c8af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6bb70c8af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8c454dd83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8c454dd83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6bb70c8af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6bb70c8af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8c454dd83a_6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8c454dd83a_6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6bb70c8af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6bb70c8af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6bb70c8af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6bb70c8af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6bb70c8af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6bb70c8af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6bb70c8af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6bb70c8af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6bb70c8af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6bb70c8af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8c454dd83a_6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8c454dd83a_6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8c454dd83a_6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8c454dd83a_6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8c454dd83a_6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8c454dd83a_6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8c454dd83a_6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8c454dd83a_6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6070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makes Chocolate so addictive and likable?</a:t>
            </a:r>
            <a:endParaRPr/>
          </a:p>
          <a:p>
            <a:pPr indent="0" lvl="0" marL="0" rtl="0" algn="l">
              <a:spcBef>
                <a:spcPts val="0"/>
              </a:spcBef>
              <a:spcAft>
                <a:spcPts val="0"/>
              </a:spcAft>
              <a:buNone/>
            </a:pPr>
            <a:r>
              <a:t/>
            </a:r>
            <a:endParaRPr/>
          </a:p>
        </p:txBody>
      </p:sp>
      <p:sp>
        <p:nvSpPr>
          <p:cNvPr id="135" name="Google Shape;135;p13"/>
          <p:cNvSpPr txBox="1"/>
          <p:nvPr>
            <p:ph idx="1" type="subTitle"/>
          </p:nvPr>
        </p:nvSpPr>
        <p:spPr>
          <a:xfrm>
            <a:off x="6329925" y="3456450"/>
            <a:ext cx="4209000" cy="6876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b="1" lang="en" sz="4000">
                <a:latin typeface="Montserrat"/>
                <a:ea typeface="Montserrat"/>
                <a:cs typeface="Montserrat"/>
                <a:sym typeface="Montserrat"/>
              </a:rPr>
              <a:t>By Coders Nexus:</a:t>
            </a:r>
            <a:endParaRPr b="1" sz="4000">
              <a:latin typeface="Montserrat"/>
              <a:ea typeface="Montserrat"/>
              <a:cs typeface="Montserrat"/>
              <a:sym typeface="Montserrat"/>
            </a:endParaRPr>
          </a:p>
          <a:p>
            <a:pPr indent="0" lvl="0" marL="0" rtl="0" algn="l">
              <a:spcBef>
                <a:spcPts val="0"/>
              </a:spcBef>
              <a:spcAft>
                <a:spcPts val="0"/>
              </a:spcAft>
              <a:buNone/>
            </a:pPr>
            <a:r>
              <a:t/>
            </a:r>
            <a:endParaRPr sz="4000">
              <a:latin typeface="Montserrat"/>
              <a:ea typeface="Montserrat"/>
              <a:cs typeface="Montserrat"/>
              <a:sym typeface="Montserrat"/>
            </a:endParaRPr>
          </a:p>
          <a:p>
            <a:pPr indent="0" lvl="0" marL="0" rtl="0" algn="l">
              <a:spcBef>
                <a:spcPts val="0"/>
              </a:spcBef>
              <a:spcAft>
                <a:spcPts val="0"/>
              </a:spcAft>
              <a:buNone/>
            </a:pPr>
            <a:r>
              <a:rPr lang="en" sz="4000">
                <a:latin typeface="Montserrat"/>
                <a:ea typeface="Montserrat"/>
                <a:cs typeface="Montserrat"/>
                <a:sym typeface="Montserrat"/>
              </a:rPr>
              <a:t>Omkar Shitole</a:t>
            </a:r>
            <a:endParaRPr sz="4000">
              <a:latin typeface="Montserrat"/>
              <a:ea typeface="Montserrat"/>
              <a:cs typeface="Montserrat"/>
              <a:sym typeface="Montserrat"/>
            </a:endParaRPr>
          </a:p>
          <a:p>
            <a:pPr indent="0" lvl="0" marL="0" rtl="0" algn="l">
              <a:spcBef>
                <a:spcPts val="0"/>
              </a:spcBef>
              <a:spcAft>
                <a:spcPts val="0"/>
              </a:spcAft>
              <a:buNone/>
            </a:pPr>
            <a:r>
              <a:t/>
            </a:r>
            <a:endParaRPr sz="4000">
              <a:latin typeface="Montserrat"/>
              <a:ea typeface="Montserrat"/>
              <a:cs typeface="Montserrat"/>
              <a:sym typeface="Montserrat"/>
            </a:endParaRPr>
          </a:p>
          <a:p>
            <a:pPr indent="0" lvl="0" marL="0" rtl="0" algn="l">
              <a:spcBef>
                <a:spcPts val="0"/>
              </a:spcBef>
              <a:spcAft>
                <a:spcPts val="0"/>
              </a:spcAft>
              <a:buNone/>
            </a:pPr>
            <a:r>
              <a:rPr lang="en" sz="4000">
                <a:latin typeface="Montserrat"/>
                <a:ea typeface="Montserrat"/>
                <a:cs typeface="Montserrat"/>
                <a:sym typeface="Montserrat"/>
              </a:rPr>
              <a:t>Shivani Chavan</a:t>
            </a:r>
            <a:endParaRPr sz="4000">
              <a:latin typeface="Montserrat"/>
              <a:ea typeface="Montserrat"/>
              <a:cs typeface="Montserrat"/>
              <a:sym typeface="Montserrat"/>
            </a:endParaRPr>
          </a:p>
          <a:p>
            <a:pPr indent="0" lvl="0" marL="0" rtl="0" algn="l">
              <a:spcBef>
                <a:spcPts val="0"/>
              </a:spcBef>
              <a:spcAft>
                <a:spcPts val="0"/>
              </a:spcAft>
              <a:buNone/>
            </a:pPr>
            <a:r>
              <a:t/>
            </a:r>
            <a:endParaRPr sz="4000">
              <a:latin typeface="Montserrat"/>
              <a:ea typeface="Montserrat"/>
              <a:cs typeface="Montserrat"/>
              <a:sym typeface="Montserrat"/>
            </a:endParaRPr>
          </a:p>
          <a:p>
            <a:pPr indent="0" lvl="0" marL="0" rtl="0" algn="l">
              <a:spcBef>
                <a:spcPts val="0"/>
              </a:spcBef>
              <a:spcAft>
                <a:spcPts val="0"/>
              </a:spcAft>
              <a:buNone/>
            </a:pPr>
            <a:r>
              <a:rPr lang="en" sz="4000">
                <a:latin typeface="Montserrat"/>
                <a:ea typeface="Montserrat"/>
                <a:cs typeface="Montserrat"/>
                <a:sym typeface="Montserrat"/>
              </a:rPr>
              <a:t>Sandeep </a:t>
            </a:r>
            <a:r>
              <a:rPr lang="en" sz="4000">
                <a:latin typeface="Montserrat"/>
                <a:ea typeface="Montserrat"/>
                <a:cs typeface="Montserrat"/>
                <a:sym typeface="Montserrat"/>
              </a:rPr>
              <a:t>Unnikrishnan</a:t>
            </a:r>
            <a:endParaRPr sz="4000">
              <a:latin typeface="Montserrat"/>
              <a:ea typeface="Montserrat"/>
              <a:cs typeface="Montserrat"/>
              <a:sym typeface="Montserrat"/>
            </a:endParaRPr>
          </a:p>
          <a:p>
            <a:pPr indent="0" lvl="0" marL="0" rtl="0" algn="l">
              <a:spcBef>
                <a:spcPts val="0"/>
              </a:spcBef>
              <a:spcAft>
                <a:spcPts val="0"/>
              </a:spcAft>
              <a:buNone/>
            </a:pPr>
            <a:r>
              <a:t/>
            </a:r>
            <a:endParaRPr sz="4000">
              <a:latin typeface="Montserrat"/>
              <a:ea typeface="Montserrat"/>
              <a:cs typeface="Montserrat"/>
              <a:sym typeface="Montserrat"/>
            </a:endParaRPr>
          </a:p>
          <a:p>
            <a:pPr indent="0" lvl="0" marL="0" rtl="0" algn="l">
              <a:spcBef>
                <a:spcPts val="0"/>
              </a:spcBef>
              <a:spcAft>
                <a:spcPts val="0"/>
              </a:spcAft>
              <a:buNone/>
            </a:pPr>
            <a:r>
              <a:rPr lang="en" sz="4000">
                <a:latin typeface="Montserrat"/>
                <a:ea typeface="Montserrat"/>
                <a:cs typeface="Montserrat"/>
                <a:sym typeface="Montserrat"/>
              </a:rPr>
              <a:t>Tom Alex</a:t>
            </a:r>
            <a:endParaRPr sz="4000">
              <a:latin typeface="Montserrat"/>
              <a:ea typeface="Montserrat"/>
              <a:cs typeface="Montserrat"/>
              <a:sym typeface="Montserrat"/>
            </a:endParaRPr>
          </a:p>
          <a:p>
            <a:pPr indent="0" lvl="0" marL="0" rtl="0" algn="l">
              <a:spcBef>
                <a:spcPts val="0"/>
              </a:spcBef>
              <a:spcAft>
                <a:spcPts val="0"/>
              </a:spcAft>
              <a:buNone/>
            </a:pPr>
            <a:r>
              <a:rPr lang="en" sz="4000">
                <a:latin typeface="Montserrat"/>
                <a:ea typeface="Montserrat"/>
                <a:cs typeface="Montserrat"/>
                <a:sym typeface="Montserrat"/>
              </a:rPr>
              <a:t>     </a:t>
            </a:r>
            <a:endParaRPr sz="40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Exploration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a:p>
            <a:pPr indent="0" lvl="0" marL="0" rtl="0" algn="l">
              <a:spcBef>
                <a:spcPts val="0"/>
              </a:spcBef>
              <a:spcAft>
                <a:spcPts val="0"/>
              </a:spcAft>
              <a:buNone/>
            </a:pPr>
            <a:r>
              <a:t/>
            </a:r>
            <a:endParaRPr/>
          </a:p>
        </p:txBody>
      </p:sp>
      <p:sp>
        <p:nvSpPr>
          <p:cNvPr id="199" name="Google Shape;199;p22"/>
          <p:cNvSpPr txBox="1"/>
          <p:nvPr>
            <p:ph idx="1" type="body"/>
          </p:nvPr>
        </p:nvSpPr>
        <p:spPr>
          <a:xfrm>
            <a:off x="5899000" y="2379488"/>
            <a:ext cx="2620500" cy="8286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4800"/>
              <a:t>This </a:t>
            </a:r>
            <a:r>
              <a:rPr lang="en" sz="4800"/>
              <a:t>shows that the highest distribution of good chocolate ratings (greater than 2.5) contain around 70% cocoa. Furthermore, this suggests that 70% is the optimal level of cacao in highly rated chocolate.</a:t>
            </a:r>
            <a:endParaRPr sz="4800">
              <a:solidFill>
                <a:srgbClr val="000000"/>
              </a:solidFill>
              <a:latin typeface="Calibri"/>
              <a:ea typeface="Calibri"/>
              <a:cs typeface="Calibri"/>
              <a:sym typeface="Calibri"/>
            </a:endParaRPr>
          </a:p>
          <a:p>
            <a:pPr indent="0" lvl="0" marL="0" rtl="0" algn="l">
              <a:spcBef>
                <a:spcPts val="1200"/>
              </a:spcBef>
              <a:spcAft>
                <a:spcPts val="1200"/>
              </a:spcAft>
              <a:buNone/>
            </a:pPr>
            <a:r>
              <a:t/>
            </a:r>
            <a:endParaRPr/>
          </a:p>
        </p:txBody>
      </p:sp>
      <p:pic>
        <p:nvPicPr>
          <p:cNvPr id="200" name="Google Shape;200;p22"/>
          <p:cNvPicPr preferRelativeResize="0"/>
          <p:nvPr/>
        </p:nvPicPr>
        <p:blipFill>
          <a:blip r:embed="rId3">
            <a:alphaModFix/>
          </a:blip>
          <a:stretch>
            <a:fillRect/>
          </a:stretch>
        </p:blipFill>
        <p:spPr>
          <a:xfrm>
            <a:off x="137150" y="1185525"/>
            <a:ext cx="5411051" cy="321651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Exploration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a:p>
            <a:pPr indent="0" lvl="0" marL="0" rtl="0" algn="l">
              <a:spcBef>
                <a:spcPts val="0"/>
              </a:spcBef>
              <a:spcAft>
                <a:spcPts val="0"/>
              </a:spcAft>
              <a:buNone/>
            </a:pPr>
            <a:r>
              <a:t/>
            </a:r>
            <a:endParaRPr/>
          </a:p>
        </p:txBody>
      </p:sp>
      <p:sp>
        <p:nvSpPr>
          <p:cNvPr id="206" name="Google Shape;206;p23"/>
          <p:cNvSpPr txBox="1"/>
          <p:nvPr>
            <p:ph idx="1" type="body"/>
          </p:nvPr>
        </p:nvSpPr>
        <p:spPr>
          <a:xfrm>
            <a:off x="6043975" y="2248400"/>
            <a:ext cx="2483100" cy="12135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200"/>
              </a:spcAft>
              <a:buNone/>
            </a:pPr>
            <a:r>
              <a:rPr lang="en"/>
              <a:t>Chocolate beans from Venezuela have </a:t>
            </a:r>
            <a:r>
              <a:rPr lang="en"/>
              <a:t>consistently</a:t>
            </a:r>
            <a:r>
              <a:rPr lang="en"/>
              <a:t> produced higher ratings so we can assume that the quality of beans from V</a:t>
            </a:r>
            <a:r>
              <a:rPr lang="en"/>
              <a:t>enezuela</a:t>
            </a:r>
            <a:r>
              <a:rPr lang="en"/>
              <a:t> is higher compared to the rest of the countries.</a:t>
            </a:r>
            <a:endParaRPr/>
          </a:p>
        </p:txBody>
      </p:sp>
      <p:pic>
        <p:nvPicPr>
          <p:cNvPr id="207" name="Google Shape;207;p23"/>
          <p:cNvPicPr preferRelativeResize="0"/>
          <p:nvPr/>
        </p:nvPicPr>
        <p:blipFill>
          <a:blip r:embed="rId3">
            <a:alphaModFix/>
          </a:blip>
          <a:stretch>
            <a:fillRect/>
          </a:stretch>
        </p:blipFill>
        <p:spPr>
          <a:xfrm>
            <a:off x="167675" y="1307850"/>
            <a:ext cx="5548399" cy="3094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Exploration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13" name="Google Shape;213;p24"/>
          <p:cNvSpPr txBox="1"/>
          <p:nvPr>
            <p:ph idx="1" type="body"/>
          </p:nvPr>
        </p:nvSpPr>
        <p:spPr>
          <a:xfrm>
            <a:off x="6372150" y="2235425"/>
            <a:ext cx="2319900" cy="1274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We can see that most of the highest rated chocolates are produced in the USA  followed by other countries.</a:t>
            </a:r>
            <a:endParaRPr/>
          </a:p>
        </p:txBody>
      </p:sp>
      <p:pic>
        <p:nvPicPr>
          <p:cNvPr id="214" name="Google Shape;214;p24"/>
          <p:cNvPicPr preferRelativeResize="0"/>
          <p:nvPr/>
        </p:nvPicPr>
        <p:blipFill>
          <a:blip r:embed="rId3">
            <a:alphaModFix/>
          </a:blip>
          <a:stretch>
            <a:fillRect/>
          </a:stretch>
        </p:blipFill>
        <p:spPr>
          <a:xfrm>
            <a:off x="152400" y="1190374"/>
            <a:ext cx="6036825" cy="3364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5"/>
          <p:cNvSpPr txBox="1"/>
          <p:nvPr>
            <p:ph type="title"/>
          </p:nvPr>
        </p:nvSpPr>
        <p:spPr>
          <a:xfrm>
            <a:off x="1052550" y="2792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Modeling and Algorithm </a:t>
            </a:r>
            <a:endParaRPr/>
          </a:p>
        </p:txBody>
      </p:sp>
      <p:sp>
        <p:nvSpPr>
          <p:cNvPr id="220" name="Google Shape;220;p25"/>
          <p:cNvSpPr txBox="1"/>
          <p:nvPr>
            <p:ph idx="1" type="body"/>
          </p:nvPr>
        </p:nvSpPr>
        <p:spPr>
          <a:xfrm>
            <a:off x="4807725" y="1628600"/>
            <a:ext cx="35286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tried different types of models based on algorithms but our main algorithm in mind was random forest as it provides additional randomness while training. </a:t>
            </a:r>
            <a:endParaRPr/>
          </a:p>
          <a:p>
            <a:pPr indent="0" lvl="0" marL="0" rtl="0" algn="l">
              <a:spcBef>
                <a:spcPts val="1200"/>
              </a:spcBef>
              <a:spcAft>
                <a:spcPts val="1200"/>
              </a:spcAft>
              <a:buNone/>
            </a:pPr>
            <a:r>
              <a:rPr lang="en"/>
              <a:t>The lowest RMSE score was produced by Random Forest algorithm, so we decided to use that for our predictive model (a score of 0.325) as seen in the capture to </a:t>
            </a:r>
            <a:r>
              <a:rPr lang="en"/>
              <a:t>the left.</a:t>
            </a:r>
            <a:endParaRPr/>
          </a:p>
        </p:txBody>
      </p:sp>
      <p:pic>
        <p:nvPicPr>
          <p:cNvPr id="221" name="Google Shape;221;p25"/>
          <p:cNvPicPr preferRelativeResize="0"/>
          <p:nvPr/>
        </p:nvPicPr>
        <p:blipFill>
          <a:blip r:embed="rId3">
            <a:alphaModFix/>
          </a:blip>
          <a:stretch>
            <a:fillRect/>
          </a:stretch>
        </p:blipFill>
        <p:spPr>
          <a:xfrm>
            <a:off x="1121800" y="1243901"/>
            <a:ext cx="2492630" cy="3458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Tuning</a:t>
            </a:r>
            <a:endParaRPr/>
          </a:p>
        </p:txBody>
      </p:sp>
      <p:sp>
        <p:nvSpPr>
          <p:cNvPr id="227" name="Google Shape;227;p26"/>
          <p:cNvSpPr txBox="1"/>
          <p:nvPr>
            <p:ph idx="1" type="body"/>
          </p:nvPr>
        </p:nvSpPr>
        <p:spPr>
          <a:xfrm>
            <a:off x="5019925" y="688625"/>
            <a:ext cx="2575800" cy="13755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
              <a:t>We tried to different approaches to get the desired RMSE score so in the end we had to adjust the hyper parametric tuning as well as adjusting our sampling method, seen in the figures (highlighted)</a:t>
            </a:r>
            <a:endParaRPr/>
          </a:p>
        </p:txBody>
      </p:sp>
      <p:pic>
        <p:nvPicPr>
          <p:cNvPr id="228" name="Google Shape;228;p26"/>
          <p:cNvPicPr preferRelativeResize="0"/>
          <p:nvPr/>
        </p:nvPicPr>
        <p:blipFill>
          <a:blip r:embed="rId3">
            <a:alphaModFix/>
          </a:blip>
          <a:stretch>
            <a:fillRect/>
          </a:stretch>
        </p:blipFill>
        <p:spPr>
          <a:xfrm>
            <a:off x="4941500" y="2022975"/>
            <a:ext cx="3394899" cy="2939546"/>
          </a:xfrm>
          <a:prstGeom prst="rect">
            <a:avLst/>
          </a:prstGeom>
          <a:noFill/>
          <a:ln>
            <a:noFill/>
          </a:ln>
        </p:spPr>
      </p:pic>
      <p:pic>
        <p:nvPicPr>
          <p:cNvPr id="229" name="Google Shape;229;p26"/>
          <p:cNvPicPr preferRelativeResize="0"/>
          <p:nvPr/>
        </p:nvPicPr>
        <p:blipFill>
          <a:blip r:embed="rId4">
            <a:alphaModFix/>
          </a:blip>
          <a:stretch>
            <a:fillRect/>
          </a:stretch>
        </p:blipFill>
        <p:spPr>
          <a:xfrm>
            <a:off x="1097275" y="928825"/>
            <a:ext cx="3600450" cy="319000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Results</a:t>
            </a:r>
            <a:endParaRPr/>
          </a:p>
        </p:txBody>
      </p:sp>
      <p:pic>
        <p:nvPicPr>
          <p:cNvPr id="235" name="Google Shape;235;p27"/>
          <p:cNvPicPr preferRelativeResize="0"/>
          <p:nvPr/>
        </p:nvPicPr>
        <p:blipFill>
          <a:blip r:embed="rId3">
            <a:alphaModFix/>
          </a:blip>
          <a:stretch>
            <a:fillRect/>
          </a:stretch>
        </p:blipFill>
        <p:spPr>
          <a:xfrm>
            <a:off x="387300" y="1262075"/>
            <a:ext cx="8183997" cy="338470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Results</a:t>
            </a:r>
            <a:endParaRPr/>
          </a:p>
        </p:txBody>
      </p:sp>
      <p:pic>
        <p:nvPicPr>
          <p:cNvPr id="241" name="Google Shape;241;p28"/>
          <p:cNvPicPr preferRelativeResize="0"/>
          <p:nvPr/>
        </p:nvPicPr>
        <p:blipFill>
          <a:blip r:embed="rId3">
            <a:alphaModFix/>
          </a:blip>
          <a:stretch>
            <a:fillRect/>
          </a:stretch>
        </p:blipFill>
        <p:spPr>
          <a:xfrm>
            <a:off x="434975" y="1356475"/>
            <a:ext cx="8302874" cy="21692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247" name="Google Shape;247;p29"/>
          <p:cNvSpPr txBox="1"/>
          <p:nvPr>
            <p:ph idx="1" type="body"/>
          </p:nvPr>
        </p:nvSpPr>
        <p:spPr>
          <a:xfrm>
            <a:off x="5181650" y="1307850"/>
            <a:ext cx="3307500" cy="3098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According to the statistics, a chocolate bar should have a minimum of 70% cocoa content, sugar, beans, and cocoa butter as the recommended ingredients. </a:t>
            </a:r>
            <a:endParaRPr/>
          </a:p>
          <a:p>
            <a:pPr indent="0" lvl="0" marL="0" rtl="0" algn="l">
              <a:spcBef>
                <a:spcPts val="1200"/>
              </a:spcBef>
              <a:spcAft>
                <a:spcPts val="0"/>
              </a:spcAft>
              <a:buNone/>
            </a:pPr>
            <a:r>
              <a:rPr lang="en"/>
              <a:t>We also learned that the creamy, cocoa, nutty, rich, and dried fruit nature of a chocolate are crucial elements that contribute to its likeability. </a:t>
            </a:r>
            <a:endParaRPr/>
          </a:p>
          <a:p>
            <a:pPr indent="0" lvl="0" marL="0" rtl="0" algn="l">
              <a:spcBef>
                <a:spcPts val="1200"/>
              </a:spcBef>
              <a:spcAft>
                <a:spcPts val="1200"/>
              </a:spcAft>
              <a:buNone/>
            </a:pPr>
            <a:r>
              <a:rPr lang="en"/>
              <a:t>As a result, the corporation can enhance these flavor profiles in the chocolate recipe to raise its rating if it wishes to produce repeat customers.</a:t>
            </a:r>
            <a:endParaRPr/>
          </a:p>
        </p:txBody>
      </p:sp>
      <p:pic>
        <p:nvPicPr>
          <p:cNvPr id="248" name="Google Shape;248;p29"/>
          <p:cNvPicPr preferRelativeResize="0"/>
          <p:nvPr/>
        </p:nvPicPr>
        <p:blipFill>
          <a:blip r:embed="rId3">
            <a:alphaModFix/>
          </a:blip>
          <a:stretch>
            <a:fillRect/>
          </a:stretch>
        </p:blipFill>
        <p:spPr>
          <a:xfrm>
            <a:off x="366325" y="1307850"/>
            <a:ext cx="4479575" cy="28617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Concerns</a:t>
            </a:r>
            <a:endParaRPr/>
          </a:p>
        </p:txBody>
      </p:sp>
      <p:sp>
        <p:nvSpPr>
          <p:cNvPr id="141" name="Google Shape;141;p14"/>
          <p:cNvSpPr txBox="1"/>
          <p:nvPr>
            <p:ph idx="1" type="body"/>
          </p:nvPr>
        </p:nvSpPr>
        <p:spPr>
          <a:xfrm>
            <a:off x="3975900" y="994050"/>
            <a:ext cx="4428900" cy="3813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So our group had three data concerns regarding the data set.</a:t>
            </a:r>
            <a:endParaRPr/>
          </a:p>
          <a:p>
            <a:pPr indent="-311150" lvl="0" marL="457200" rtl="0" algn="l">
              <a:spcBef>
                <a:spcPts val="1200"/>
              </a:spcBef>
              <a:spcAft>
                <a:spcPts val="0"/>
              </a:spcAft>
              <a:buSzPts val="1300"/>
              <a:buAutoNum type="arabicParenR"/>
            </a:pPr>
            <a:r>
              <a:rPr lang="en"/>
              <a:t>We could observe that there were around 70 null values in the column number_of_ingredients so we had to do some Data Imputation.</a:t>
            </a:r>
            <a:endParaRPr/>
          </a:p>
          <a:p>
            <a:pPr indent="-311150" lvl="0" marL="457200" rtl="0" algn="l">
              <a:spcBef>
                <a:spcPts val="0"/>
              </a:spcBef>
              <a:spcAft>
                <a:spcPts val="0"/>
              </a:spcAft>
              <a:buSzPts val="1300"/>
              <a:buAutoNum type="arabicParenR"/>
            </a:pPr>
            <a:r>
              <a:rPr lang="en"/>
              <a:t>We noticed that the distribution type for all the characteristics were </a:t>
            </a:r>
            <a:r>
              <a:rPr lang="en"/>
              <a:t>skewed</a:t>
            </a:r>
            <a:r>
              <a:rPr lang="en"/>
              <a:t> towards their absence rather than presence in good chocolate. </a:t>
            </a:r>
            <a:r>
              <a:rPr lang="en"/>
              <a:t>Furthermore, the </a:t>
            </a:r>
            <a:r>
              <a:rPr lang="en"/>
              <a:t>dataset characteristics including flavors and ingredients was in a 80/20 ratio.</a:t>
            </a:r>
            <a:endParaRPr/>
          </a:p>
          <a:p>
            <a:pPr indent="-311150" lvl="0" marL="457200" rtl="0" algn="l">
              <a:spcBef>
                <a:spcPts val="0"/>
              </a:spcBef>
              <a:spcAft>
                <a:spcPts val="0"/>
              </a:spcAft>
              <a:buSzPts val="1300"/>
              <a:buAutoNum type="arabicParenR"/>
            </a:pPr>
            <a:r>
              <a:rPr lang="en"/>
              <a:t>We also noticed that the column ingredient_Sweetener had only 1 unique value that was ‘Yes’, so this column </a:t>
            </a:r>
            <a:r>
              <a:rPr lang="en"/>
              <a:t>does not</a:t>
            </a:r>
            <a:r>
              <a:rPr lang="en"/>
              <a:t> provide any </a:t>
            </a:r>
            <a:r>
              <a:rPr lang="en"/>
              <a:t>useful insight.</a:t>
            </a:r>
            <a:endParaRPr/>
          </a:p>
          <a:p>
            <a:pPr indent="0" lvl="0" marL="457200" rtl="0" algn="l">
              <a:spcBef>
                <a:spcPts val="1200"/>
              </a:spcBef>
              <a:spcAft>
                <a:spcPts val="1200"/>
              </a:spcAft>
              <a:buNone/>
            </a:pPr>
            <a:r>
              <a:t/>
            </a:r>
            <a:endParaRPr/>
          </a:p>
        </p:txBody>
      </p:sp>
      <p:pic>
        <p:nvPicPr>
          <p:cNvPr id="142" name="Google Shape;142;p14"/>
          <p:cNvPicPr preferRelativeResize="0"/>
          <p:nvPr/>
        </p:nvPicPr>
        <p:blipFill>
          <a:blip r:embed="rId3">
            <a:alphaModFix/>
          </a:blip>
          <a:stretch>
            <a:fillRect/>
          </a:stretch>
        </p:blipFill>
        <p:spPr>
          <a:xfrm>
            <a:off x="614847" y="994050"/>
            <a:ext cx="1430352" cy="3623850"/>
          </a:xfrm>
          <a:prstGeom prst="rect">
            <a:avLst/>
          </a:prstGeom>
          <a:noFill/>
          <a:ln>
            <a:noFill/>
          </a:ln>
        </p:spPr>
      </p:pic>
      <p:pic>
        <p:nvPicPr>
          <p:cNvPr id="143" name="Google Shape;143;p14"/>
          <p:cNvPicPr preferRelativeResize="0"/>
          <p:nvPr/>
        </p:nvPicPr>
        <p:blipFill>
          <a:blip r:embed="rId4">
            <a:alphaModFix/>
          </a:blip>
          <a:stretch>
            <a:fillRect/>
          </a:stretch>
        </p:blipFill>
        <p:spPr>
          <a:xfrm>
            <a:off x="2113400" y="994050"/>
            <a:ext cx="1496243" cy="36238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05925" y="393750"/>
            <a:ext cx="71304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Hypothesis</a:t>
            </a:r>
            <a:endParaRPr/>
          </a:p>
        </p:txBody>
      </p:sp>
      <p:sp>
        <p:nvSpPr>
          <p:cNvPr id="149" name="Google Shape;149;p15"/>
          <p:cNvSpPr txBox="1"/>
          <p:nvPr>
            <p:ph idx="1" type="body"/>
          </p:nvPr>
        </p:nvSpPr>
        <p:spPr>
          <a:xfrm>
            <a:off x="1205925" y="1307850"/>
            <a:ext cx="7038900" cy="16833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 sz="1400"/>
              <a:t>We tried to determine what are the characteristics including flavor and ingredients that make a chocolate likable or addictive contributing to repeat customers.</a:t>
            </a:r>
            <a:endParaRPr sz="1400"/>
          </a:p>
          <a:p>
            <a:pPr indent="0" lvl="0" marL="0" rtl="0" algn="l">
              <a:spcBef>
                <a:spcPts val="1200"/>
              </a:spcBef>
              <a:spcAft>
                <a:spcPts val="0"/>
              </a:spcAft>
              <a:buNone/>
            </a:pPr>
            <a:r>
              <a:rPr lang="en" sz="1400"/>
              <a:t>As seen below, we tried different algorithms to make a machine learning model that could help us predict the the ratings of a chocolate based on its characteristics provided.</a:t>
            </a:r>
            <a:endParaRPr sz="1400"/>
          </a:p>
          <a:p>
            <a:pPr indent="0" lvl="0" marL="0" rtl="0" algn="l">
              <a:spcBef>
                <a:spcPts val="1200"/>
              </a:spcBef>
              <a:spcAft>
                <a:spcPts val="1200"/>
              </a:spcAft>
              <a:buNone/>
            </a:pPr>
            <a:r>
              <a:rPr lang="en" sz="1400"/>
              <a:t>We used the following algorithms for the purpose of comparison in our RMSE score:</a:t>
            </a:r>
            <a:endParaRPr sz="1400"/>
          </a:p>
        </p:txBody>
      </p:sp>
      <p:sp>
        <p:nvSpPr>
          <p:cNvPr id="150" name="Google Shape;150;p15"/>
          <p:cNvSpPr txBox="1"/>
          <p:nvPr/>
        </p:nvSpPr>
        <p:spPr>
          <a:xfrm>
            <a:off x="1205925" y="3327400"/>
            <a:ext cx="32358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Random Forest</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Gradient Boosted Tree</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Ridge Regression(L2)</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Lasso Regression(L1)</a:t>
            </a:r>
            <a:endParaRPr>
              <a:solidFill>
                <a:schemeClr val="lt1"/>
              </a:solidFill>
              <a:latin typeface="Lato"/>
              <a:ea typeface="Lato"/>
              <a:cs typeface="Lato"/>
              <a:sym typeface="Lato"/>
            </a:endParaRPr>
          </a:p>
        </p:txBody>
      </p:sp>
      <p:sp>
        <p:nvSpPr>
          <p:cNvPr id="151" name="Google Shape;151;p15"/>
          <p:cNvSpPr txBox="1"/>
          <p:nvPr/>
        </p:nvSpPr>
        <p:spPr>
          <a:xfrm>
            <a:off x="4616950" y="3403550"/>
            <a:ext cx="36279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5)      XGBoost</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6)      SVM</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7)      K Nearest Neighbors(grid)</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8)      SGD</a:t>
            </a:r>
            <a:endParaRPr>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Preprocessing / Cleaning</a:t>
            </a:r>
            <a:endParaRPr/>
          </a:p>
        </p:txBody>
      </p:sp>
      <p:sp>
        <p:nvSpPr>
          <p:cNvPr id="157" name="Google Shape;157;p16"/>
          <p:cNvSpPr txBox="1"/>
          <p:nvPr>
            <p:ph idx="1" type="body"/>
          </p:nvPr>
        </p:nvSpPr>
        <p:spPr>
          <a:xfrm>
            <a:off x="992075" y="1567550"/>
            <a:ext cx="7344300" cy="3209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arenR"/>
            </a:pPr>
            <a:r>
              <a:rPr lang="en"/>
              <a:t>We replaced all the null values (“N/A”) from the column “</a:t>
            </a:r>
            <a:r>
              <a:rPr lang="en"/>
              <a:t>number_of_ingredients” with 0 , as we noticed that the dataset did not count the ingredient_Sweetener as part of the count so it was no issue doing so. </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We also decided to drop the the entire column of ingredient_Sweetener as it did not provide any useful insights and had all the values as ‘Yes’.</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For the purpose of generating a correlation heat map ONLY, we replaced all “No” values in the rows with 0 and all “Yes” values in the rows with 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Exploration</a:t>
            </a:r>
            <a:endParaRPr/>
          </a:p>
        </p:txBody>
      </p:sp>
      <p:sp>
        <p:nvSpPr>
          <p:cNvPr id="163" name="Google Shape;163;p17"/>
          <p:cNvSpPr txBox="1"/>
          <p:nvPr>
            <p:ph idx="1" type="body"/>
          </p:nvPr>
        </p:nvSpPr>
        <p:spPr>
          <a:xfrm>
            <a:off x="5509800" y="999700"/>
            <a:ext cx="2826600" cy="3906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arenR"/>
            </a:pPr>
            <a:r>
              <a:rPr lang="en"/>
              <a:t>Consumers prefer nutty chocolates </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Consumers enjoy roasted chocolates as well</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Consumers want their chocolate to be sweet</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Consumers </a:t>
            </a:r>
            <a:r>
              <a:rPr lang="en"/>
              <a:t>don't</a:t>
            </a:r>
            <a:r>
              <a:rPr lang="en"/>
              <a:t> prefer earthy chocolates as much</a:t>
            </a:r>
            <a:endParaRPr/>
          </a:p>
        </p:txBody>
      </p:sp>
      <p:pic>
        <p:nvPicPr>
          <p:cNvPr id="164" name="Google Shape;164;p17"/>
          <p:cNvPicPr preferRelativeResize="0"/>
          <p:nvPr/>
        </p:nvPicPr>
        <p:blipFill>
          <a:blip r:embed="rId3">
            <a:alphaModFix/>
          </a:blip>
          <a:stretch>
            <a:fillRect/>
          </a:stretch>
        </p:blipFill>
        <p:spPr>
          <a:xfrm>
            <a:off x="526550" y="999700"/>
            <a:ext cx="4045451" cy="390681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8"/>
          <p:cNvSpPr txBox="1"/>
          <p:nvPr>
            <p:ph type="title"/>
          </p:nvPr>
        </p:nvSpPr>
        <p:spPr>
          <a:xfrm>
            <a:off x="1297500" y="393750"/>
            <a:ext cx="7038900" cy="62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Exploration</a:t>
            </a:r>
            <a:endParaRPr/>
          </a:p>
          <a:p>
            <a:pPr indent="0" lvl="0" marL="0" rtl="0" algn="l">
              <a:spcBef>
                <a:spcPts val="0"/>
              </a:spcBef>
              <a:spcAft>
                <a:spcPts val="0"/>
              </a:spcAft>
              <a:buNone/>
            </a:pPr>
            <a:r>
              <a:t/>
            </a:r>
            <a:endParaRPr/>
          </a:p>
        </p:txBody>
      </p:sp>
      <p:sp>
        <p:nvSpPr>
          <p:cNvPr id="170" name="Google Shape;170;p18"/>
          <p:cNvSpPr txBox="1"/>
          <p:nvPr>
            <p:ph idx="1" type="body"/>
          </p:nvPr>
        </p:nvSpPr>
        <p:spPr>
          <a:xfrm>
            <a:off x="5570850" y="839400"/>
            <a:ext cx="2765700" cy="3978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arenR"/>
            </a:pPr>
            <a:r>
              <a:rPr lang="en"/>
              <a:t>Consumers enjoy intense chocolates.</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Consumers also like some spice to their chocolates</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Consumers </a:t>
            </a:r>
            <a:r>
              <a:rPr lang="en"/>
              <a:t>don't</a:t>
            </a:r>
            <a:r>
              <a:rPr lang="en"/>
              <a:t> enjoy sour chocolates as much</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Consumers</a:t>
            </a:r>
            <a:r>
              <a:rPr lang="en"/>
              <a:t> </a:t>
            </a:r>
            <a:r>
              <a:rPr lang="en"/>
              <a:t>don't</a:t>
            </a:r>
            <a:r>
              <a:rPr lang="en"/>
              <a:t> enjoy </a:t>
            </a:r>
            <a:r>
              <a:rPr lang="en"/>
              <a:t>vanilla</a:t>
            </a:r>
            <a:r>
              <a:rPr lang="en"/>
              <a:t> in their chocolate</a:t>
            </a:r>
            <a:endParaRPr/>
          </a:p>
        </p:txBody>
      </p:sp>
      <p:pic>
        <p:nvPicPr>
          <p:cNvPr id="171" name="Google Shape;171;p18"/>
          <p:cNvPicPr preferRelativeResize="0"/>
          <p:nvPr/>
        </p:nvPicPr>
        <p:blipFill>
          <a:blip r:embed="rId3">
            <a:alphaModFix/>
          </a:blip>
          <a:stretch>
            <a:fillRect/>
          </a:stretch>
        </p:blipFill>
        <p:spPr>
          <a:xfrm>
            <a:off x="587425" y="839400"/>
            <a:ext cx="4060075" cy="3978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9"/>
          <p:cNvSpPr txBox="1"/>
          <p:nvPr>
            <p:ph type="title"/>
          </p:nvPr>
        </p:nvSpPr>
        <p:spPr>
          <a:xfrm>
            <a:off x="1297500" y="393750"/>
            <a:ext cx="7038900" cy="613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Exploration</a:t>
            </a:r>
            <a:endParaRPr/>
          </a:p>
          <a:p>
            <a:pPr indent="0" lvl="0" marL="0" rtl="0" algn="l">
              <a:spcBef>
                <a:spcPts val="0"/>
              </a:spcBef>
              <a:spcAft>
                <a:spcPts val="0"/>
              </a:spcAft>
              <a:buNone/>
            </a:pPr>
            <a:r>
              <a:t/>
            </a:r>
            <a:endParaRPr/>
          </a:p>
        </p:txBody>
      </p:sp>
      <p:sp>
        <p:nvSpPr>
          <p:cNvPr id="177" name="Google Shape;177;p19"/>
          <p:cNvSpPr txBox="1"/>
          <p:nvPr>
            <p:ph idx="1" type="body"/>
          </p:nvPr>
        </p:nvSpPr>
        <p:spPr>
          <a:xfrm>
            <a:off x="5578475" y="908050"/>
            <a:ext cx="2757900" cy="3983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arenR"/>
            </a:pPr>
            <a:r>
              <a:rPr lang="en"/>
              <a:t>Consumers enjoy creamy chocolates</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Consumers </a:t>
            </a:r>
            <a:r>
              <a:rPr lang="en"/>
              <a:t>don't</a:t>
            </a:r>
            <a:r>
              <a:rPr lang="en"/>
              <a:t> enjoy sandy feel in their chocolates</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Consumers </a:t>
            </a:r>
            <a:r>
              <a:rPr lang="en"/>
              <a:t>don't</a:t>
            </a:r>
            <a:r>
              <a:rPr lang="en"/>
              <a:t> enjoy fatty chocolates</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Consumers somewhat enjoy floral characteristics in their chocolate</a:t>
            </a:r>
            <a:endParaRPr/>
          </a:p>
        </p:txBody>
      </p:sp>
      <p:pic>
        <p:nvPicPr>
          <p:cNvPr id="178" name="Google Shape;178;p19"/>
          <p:cNvPicPr preferRelativeResize="0"/>
          <p:nvPr/>
        </p:nvPicPr>
        <p:blipFill>
          <a:blip r:embed="rId3">
            <a:alphaModFix/>
          </a:blip>
          <a:stretch>
            <a:fillRect/>
          </a:stretch>
        </p:blipFill>
        <p:spPr>
          <a:xfrm>
            <a:off x="598850" y="908050"/>
            <a:ext cx="4102930" cy="3983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1297500" y="393750"/>
            <a:ext cx="7038900" cy="56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Exploration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p:txBody>
      </p:sp>
      <p:sp>
        <p:nvSpPr>
          <p:cNvPr id="184" name="Google Shape;184;p20"/>
          <p:cNvSpPr txBox="1"/>
          <p:nvPr>
            <p:ph idx="1" type="body"/>
          </p:nvPr>
        </p:nvSpPr>
        <p:spPr>
          <a:xfrm>
            <a:off x="5418300" y="1591200"/>
            <a:ext cx="2918100" cy="19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We can notice that people enjoy fruits in their chocolates they also prefer richness to their chocolate on the other hand they </a:t>
            </a:r>
            <a:r>
              <a:rPr lang="en"/>
              <a:t>don't</a:t>
            </a:r>
            <a:r>
              <a:rPr lang="en"/>
              <a:t> enjoy stickiness, woody flavor , molasses and </a:t>
            </a:r>
            <a:r>
              <a:rPr lang="en"/>
              <a:t>coffee in their chocolates.</a:t>
            </a:r>
            <a:endParaRPr/>
          </a:p>
        </p:txBody>
      </p:sp>
      <p:pic>
        <p:nvPicPr>
          <p:cNvPr id="185" name="Google Shape;185;p20"/>
          <p:cNvPicPr preferRelativeResize="0"/>
          <p:nvPr/>
        </p:nvPicPr>
        <p:blipFill>
          <a:blip r:embed="rId3">
            <a:alphaModFix/>
          </a:blip>
          <a:stretch>
            <a:fillRect/>
          </a:stretch>
        </p:blipFill>
        <p:spPr>
          <a:xfrm>
            <a:off x="611075" y="961650"/>
            <a:ext cx="3960924" cy="387277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Exploration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a:p>
            <a:pPr indent="0" lvl="0" marL="0" rtl="0" algn="l">
              <a:spcBef>
                <a:spcPts val="0"/>
              </a:spcBef>
              <a:spcAft>
                <a:spcPts val="0"/>
              </a:spcAft>
              <a:buNone/>
            </a:pPr>
            <a:r>
              <a:t/>
            </a:r>
            <a:endParaRPr/>
          </a:p>
        </p:txBody>
      </p:sp>
      <p:sp>
        <p:nvSpPr>
          <p:cNvPr id="191" name="Google Shape;191;p21"/>
          <p:cNvSpPr txBox="1"/>
          <p:nvPr>
            <p:ph idx="1" type="body"/>
          </p:nvPr>
        </p:nvSpPr>
        <p:spPr>
          <a:xfrm>
            <a:off x="5784525" y="1416900"/>
            <a:ext cx="2666400" cy="2309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arenR"/>
            </a:pPr>
            <a:r>
              <a:rPr lang="en"/>
              <a:t>Consumers seem to enjoy dry fruits in their chocolates.</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AutoNum type="arabicParenR"/>
            </a:pPr>
            <a:r>
              <a:rPr lang="en"/>
              <a:t>We can notice that the highest rated chocolates have at most 3 ingredients. </a:t>
            </a:r>
            <a:endParaRPr/>
          </a:p>
        </p:txBody>
      </p:sp>
      <p:pic>
        <p:nvPicPr>
          <p:cNvPr id="192" name="Google Shape;192;p21"/>
          <p:cNvPicPr preferRelativeResize="0"/>
          <p:nvPr/>
        </p:nvPicPr>
        <p:blipFill>
          <a:blip r:embed="rId3">
            <a:alphaModFix/>
          </a:blip>
          <a:stretch>
            <a:fillRect/>
          </a:stretch>
        </p:blipFill>
        <p:spPr>
          <a:xfrm>
            <a:off x="236375" y="1416900"/>
            <a:ext cx="2549074" cy="2449050"/>
          </a:xfrm>
          <a:prstGeom prst="rect">
            <a:avLst/>
          </a:prstGeom>
          <a:noFill/>
          <a:ln>
            <a:noFill/>
          </a:ln>
        </p:spPr>
      </p:pic>
      <p:pic>
        <p:nvPicPr>
          <p:cNvPr id="193" name="Google Shape;193;p21"/>
          <p:cNvPicPr preferRelativeResize="0"/>
          <p:nvPr/>
        </p:nvPicPr>
        <p:blipFill>
          <a:blip r:embed="rId4">
            <a:alphaModFix/>
          </a:blip>
          <a:stretch>
            <a:fillRect/>
          </a:stretch>
        </p:blipFill>
        <p:spPr>
          <a:xfrm>
            <a:off x="2861500" y="1416900"/>
            <a:ext cx="2601889" cy="2449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